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57" r:id="rId8"/>
    <p:sldId id="258" r:id="rId9"/>
    <p:sldId id="259" r:id="rId10"/>
    <p:sldId id="260" r:id="rId11"/>
    <p:sldId id="262" r:id="rId12"/>
    <p:sldId id="263" r:id="rId13"/>
    <p:sldId id="26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C82316-3781-5EA8-E3A9-DDFAFB0EBEFF}" v="136" dt="2025-11-13T19:59:50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0" d="100"/>
          <a:sy n="80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23.1.2026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venku, tráva, rostlina, obloha&#10;&#10;Obsah generovaný pomocí AI může být nesprávný.">
            <a:extLst>
              <a:ext uri="{FF2B5EF4-FFF2-40B4-BE49-F238E27FC236}">
                <a16:creationId xmlns:a16="http://schemas.microsoft.com/office/drawing/2014/main" id="{D15FC39B-E483-9F56-DBBC-0C2A7E0480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21810" b="3190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rgbClr val="FFFFFF"/>
                </a:solidFill>
              </a:rPr>
              <a:t>Cesta ke konci - Bohuslav </a:t>
            </a:r>
            <a:r>
              <a:rPr lang="cs-CZ" b="1" dirty="0" err="1" smtClean="0">
                <a:solidFill>
                  <a:srgbClr val="FFFFFF"/>
                </a:solidFill>
              </a:rPr>
              <a:t>Reynek</a:t>
            </a:r>
            <a:endParaRPr lang="cs-CZ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399"/>
    </mc:Choice>
    <mc:Fallback xmlns="">
      <p:transition spd="slow" advTm="539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4C1FF3-2F8E-1195-CDAD-E1A1DBF6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 b="1" dirty="0"/>
              <a:t>Příjezd do Havlíčkova Brodu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BE035F-DFA0-9D73-8A23-A3387955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/>
              <a:t>Odjezd 11:50 </a:t>
            </a:r>
          </a:p>
          <a:p>
            <a:r>
              <a:rPr lang="cs-CZ" sz="2000" dirty="0"/>
              <a:t>Příjezd 12:10</a:t>
            </a:r>
          </a:p>
          <a:p>
            <a:endParaRPr lang="cs-CZ" sz="2000" dirty="0"/>
          </a:p>
        </p:txBody>
      </p:sp>
      <p:pic>
        <p:nvPicPr>
          <p:cNvPr id="4" name="Obrázek 3" descr="Obsah obrázku venku, obloha, osoba, oblečení&#10;&#10;Obsah generovaný pomocí AI může být nesprávný.">
            <a:extLst>
              <a:ext uri="{FF2B5EF4-FFF2-40B4-BE49-F238E27FC236}">
                <a16:creationId xmlns:a16="http://schemas.microsoft.com/office/drawing/2014/main" id="{E8AE18B4-B658-A3DD-F275-CF987A9EE4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74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5"/>
    </mc:Choice>
    <mc:Fallback xmlns="">
      <p:transition spd="slow" advTm="533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9765AE-AC03-05AD-8310-EAF1FCE6E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Galerie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EF37AF-C619-DAFB-AFC1-C7551736AC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13:10 sraz u galerie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 descr="Obsah obrázku obraz, rám obrazu, kresba, kůň&#10;&#10;Obsah generovaný pomocí AI může být nesprávný.">
            <a:extLst>
              <a:ext uri="{FF2B5EF4-FFF2-40B4-BE49-F238E27FC236}">
                <a16:creationId xmlns:a16="http://schemas.microsoft.com/office/drawing/2014/main" id="{B4661C3A-6AE5-A4AF-F2A7-C80CF110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879" y="21771"/>
            <a:ext cx="2977243" cy="3973286"/>
          </a:xfrm>
          <a:prstGeom prst="rect">
            <a:avLst/>
          </a:prstGeom>
        </p:spPr>
      </p:pic>
      <p:pic>
        <p:nvPicPr>
          <p:cNvPr id="5" name="Obrázek 4" descr="Obsah obrázku skica, obraz, kresba, Lidská tvář&#10;&#10;Obsah generovaný pomocí AI může být nesprávný.">
            <a:extLst>
              <a:ext uri="{FF2B5EF4-FFF2-40B4-BE49-F238E27FC236}">
                <a16:creationId xmlns:a16="http://schemas.microsoft.com/office/drawing/2014/main" id="{490883C4-015F-ED0C-8834-12B89329A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0" y="1828800"/>
            <a:ext cx="2999015" cy="3995058"/>
          </a:xfrm>
          <a:prstGeom prst="rect">
            <a:avLst/>
          </a:prstGeom>
        </p:spPr>
      </p:pic>
      <p:pic>
        <p:nvPicPr>
          <p:cNvPr id="6" name="Obrázek 5" descr="Obsah obrázku kresba, obraz, umění, kancelářské potřeby&#10;&#10;Obsah generovaný pomocí AI může být nesprávný.">
            <a:extLst>
              <a:ext uri="{FF2B5EF4-FFF2-40B4-BE49-F238E27FC236}">
                <a16:creationId xmlns:a16="http://schemas.microsoft.com/office/drawing/2014/main" id="{FA6214B8-1CAC-8F16-03D6-4147BB2DA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050" y="3026229"/>
            <a:ext cx="2715986" cy="36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02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"/>
    </mc:Choice>
    <mc:Fallback xmlns="">
      <p:transition spd="slow" advTm="763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interiér, zeď, oblečení, umění&#10;&#10;Obsah generovaný pomocí AI může být nesprávný.">
            <a:extLst>
              <a:ext uri="{FF2B5EF4-FFF2-40B4-BE49-F238E27FC236}">
                <a16:creationId xmlns:a16="http://schemas.microsoft.com/office/drawing/2014/main" id="{8A115F8D-5290-5890-4E92-5DB302ED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35"/>
          <a:stretch>
            <a:fillRect/>
          </a:stretch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Obrázek 4" descr="Obsah obrázku obraz, kresba, kůň, skica&#10;&#10;Obsah generovaný pomocí AI může být nesprávný.">
            <a:extLst>
              <a:ext uri="{FF2B5EF4-FFF2-40B4-BE49-F238E27FC236}">
                <a16:creationId xmlns:a16="http://schemas.microsoft.com/office/drawing/2014/main" id="{68F7AE51-E5B0-0C0E-571A-936CB0A971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6" r="540"/>
          <a:stretch>
            <a:fillRect/>
          </a:stretch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1D5AA3-0A15-A163-A0DA-143E75AE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cs-CZ" sz="2800" b="1"/>
              <a:t>Aktivity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B4D57-AD65-2D1B-2512-79C3761EA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800"/>
              <a:t>Don Quijote</a:t>
            </a:r>
          </a:p>
          <a:p>
            <a:r>
              <a:rPr lang="cs-CZ" sz="1800"/>
              <a:t>Větrný mlýn</a:t>
            </a:r>
          </a:p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51018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3"/>
    </mc:Choice>
    <mc:Fallback xmlns="">
      <p:transition spd="slow" advTm="782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3" descr="Obsah obrázku oblečení, osoba, Lidská tvář, zeď&#10;&#10;Obsah generovaný pomocí AI může být nesprávný.">
            <a:extLst>
              <a:ext uri="{FF2B5EF4-FFF2-40B4-BE49-F238E27FC236}">
                <a16:creationId xmlns:a16="http://schemas.microsoft.com/office/drawing/2014/main" id="{9412FEDB-A311-27A1-D06B-1F6C9ACB6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5000"/>
          <a:stretch>
            <a:fillRect/>
          </a:stretch>
        </p:blipFill>
        <p:spPr>
          <a:xfrm rot="10800000" flipV="1"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DA7D0A6-3442-9943-E41F-6D4A2F04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Konec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90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8"/>
    </mc:Choice>
    <mc:Fallback xmlns="">
      <p:transition spd="slow" advTm="874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74"/>
            <a:ext cx="12121737" cy="682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3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9"/>
    </mc:Choice>
    <mc:Fallback xmlns="">
      <p:transition spd="slow" advTm="1491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28" y="0"/>
            <a:ext cx="12128857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161183" y="4253948"/>
            <a:ext cx="45719" cy="198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3101009" y="4353339"/>
            <a:ext cx="1895061" cy="2840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379304" y="4253948"/>
            <a:ext cx="1616766" cy="993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696278" y="4303643"/>
            <a:ext cx="1683026" cy="3337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83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9"/>
    </mc:Choice>
    <mc:Fallback xmlns="">
      <p:transition spd="slow" advTm="1495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59"/>
            <a:ext cx="11988800" cy="676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4"/>
    </mc:Choice>
    <mc:Fallback xmlns="">
      <p:transition spd="slow" advTm="1150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-8621"/>
            <a:ext cx="11988800" cy="686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5"/>
    </mc:Choice>
    <mc:Fallback xmlns="">
      <p:transition spd="slow" advTm="1089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3343" y="221987"/>
            <a:ext cx="10515600" cy="1325563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78"/>
            <a:ext cx="11945257" cy="673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1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47"/>
    </mc:Choice>
    <mc:Fallback xmlns="">
      <p:transition spd="slow" advTm="1284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kno, budova, venku, dům&#10;&#10;Obsah generovaný pomocí AI může být nesprávný.">
            <a:extLst>
              <a:ext uri="{FF2B5EF4-FFF2-40B4-BE49-F238E27FC236}">
                <a16:creationId xmlns:a16="http://schemas.microsoft.com/office/drawing/2014/main" id="{DB48DC37-B586-928B-F77E-7D313286C8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36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15F3F0A-2B13-75A4-FDAD-E2C44BD5F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cs-CZ" sz="4000" b="1"/>
              <a:t>Příjezd do Petrkova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9BC56D-4674-FEFD-C2C0-7FCE64431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Odjezd 8:30</a:t>
            </a:r>
          </a:p>
          <a:p>
            <a:r>
              <a:rPr lang="cs-CZ" sz="2000"/>
              <a:t>Příjezd 9:20</a:t>
            </a:r>
          </a:p>
          <a:p>
            <a:r>
              <a:rPr lang="cs-CZ" sz="2000"/>
              <a:t>Příchod 9:30</a:t>
            </a:r>
          </a:p>
        </p:txBody>
      </p:sp>
    </p:spTree>
    <p:extLst>
      <p:ext uri="{BB962C8B-B14F-4D97-AF65-F5344CB8AC3E}">
        <p14:creationId xmlns:p14="http://schemas.microsoft.com/office/powerpoint/2010/main" val="494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7"/>
    </mc:Choice>
    <mc:Fallback xmlns="">
      <p:transition spd="slow" advTm="552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1CB73F-3C5F-4030-6EA4-C7FE8FE2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cs-CZ" sz="4000" b="1">
                <a:solidFill>
                  <a:schemeClr val="bg1"/>
                </a:solidFill>
              </a:rPr>
              <a:t>Zámek</a:t>
            </a:r>
          </a:p>
        </p:txBody>
      </p:sp>
      <p:pic>
        <p:nvPicPr>
          <p:cNvPr id="5" name="Obrázek 4" descr="Obsah obrázku interiér, zeď, nábytek, dům&#10;&#10;Obsah generovaný pomocí AI může být nesprávný.">
            <a:extLst>
              <a:ext uri="{FF2B5EF4-FFF2-40B4-BE49-F238E27FC236}">
                <a16:creationId xmlns:a16="http://schemas.microsoft.com/office/drawing/2014/main" id="{2EF79AAA-0574-60BA-BA48-2FEC44026D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3082"/>
          <a:stretch>
            <a:fillRect/>
          </a:stretch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Obrázek 3" descr="Obsah obrázku oblečení, interiér, osoba, zeď&#10;&#10;Obsah generovaný pomocí AI může být nesprávný.">
            <a:extLst>
              <a:ext uri="{FF2B5EF4-FFF2-40B4-BE49-F238E27FC236}">
                <a16:creationId xmlns:a16="http://schemas.microsoft.com/office/drawing/2014/main" id="{60731186-6C6E-FC2B-ADFC-F09F524F6C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388" r="1" b="1"/>
          <a:stretch>
            <a:fillRect/>
          </a:stretch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7" name="Group 11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3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47D042-08D5-57AD-B04E-A00D69837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700" dirty="0">
                <a:solidFill>
                  <a:schemeClr val="bg1">
                    <a:alpha val="80000"/>
                  </a:schemeClr>
                </a:solidFill>
              </a:rPr>
              <a:t>Domov Bohuslava </a:t>
            </a:r>
            <a:r>
              <a:rPr lang="cs-CZ" sz="1700" dirty="0" err="1">
                <a:solidFill>
                  <a:schemeClr val="bg1">
                    <a:alpha val="80000"/>
                  </a:schemeClr>
                </a:solidFill>
              </a:rPr>
              <a:t>Reynka</a:t>
            </a:r>
            <a:endParaRPr lang="cs-CZ" sz="17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1700" dirty="0">
                <a:solidFill>
                  <a:schemeClr val="bg1">
                    <a:alpha val="80000"/>
                  </a:schemeClr>
                </a:solidFill>
              </a:rPr>
              <a:t>Prohlídka interiéru a zahrady </a:t>
            </a:r>
          </a:p>
          <a:p>
            <a:r>
              <a:rPr lang="cs-CZ" sz="1700" dirty="0">
                <a:solidFill>
                  <a:schemeClr val="bg1">
                    <a:alpha val="80000"/>
                  </a:schemeClr>
                </a:solidFill>
              </a:rPr>
              <a:t>Příjemná chvíle v bufetu </a:t>
            </a:r>
            <a:r>
              <a:rPr lang="cs-CZ" sz="1700" dirty="0" smtClean="0">
                <a:solidFill>
                  <a:schemeClr val="bg1">
                    <a:alpha val="80000"/>
                  </a:schemeClr>
                </a:solidFill>
              </a:rPr>
              <a:t>nakonec </a:t>
            </a:r>
            <a:endParaRPr lang="cs-CZ" sz="17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1"/>
    </mc:Choice>
    <mc:Fallback xmlns="">
      <p:transition spd="slow" advTm="91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9437004-43D8-7F1F-DAE9-32C609AB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anchor="b">
            <a:normAutofit/>
          </a:bodyPr>
          <a:lstStyle/>
          <a:p>
            <a:r>
              <a:rPr lang="cs-CZ" b="1" dirty="0"/>
              <a:t>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EAB96B-2140-4EA2-0C51-03F4D52D6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/>
              <a:t>Video o životu Bohuslava Reynka</a:t>
            </a:r>
          </a:p>
          <a:p>
            <a:r>
              <a:rPr lang="cs-CZ" sz="2000"/>
              <a:t>Průvod Zámku a okolí</a:t>
            </a:r>
          </a:p>
        </p:txBody>
      </p:sp>
      <p:pic>
        <p:nvPicPr>
          <p:cNvPr id="6" name="Obrázek 5" descr="Obsah obrázku zeď, interiér, oblečení, Skříňky&#10;&#10;Obsah generovaný pomocí AI může být nesprávný.">
            <a:extLst>
              <a:ext uri="{FF2B5EF4-FFF2-40B4-BE49-F238E27FC236}">
                <a16:creationId xmlns:a16="http://schemas.microsoft.com/office/drawing/2014/main" id="{2F70C705-C791-3BE1-8165-576BFDB8EE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17" r="-1" b="24917"/>
          <a:stretch>
            <a:fillRect/>
          </a:stretch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4" name="Obrázek 3" descr="Obsah obrázku venku, tráva, rostlina, Půdokryvné dřeviny&#10;&#10;Obsah generovaný pomocí AI může být nesprávný.">
            <a:extLst>
              <a:ext uri="{FF2B5EF4-FFF2-40B4-BE49-F238E27FC236}">
                <a16:creationId xmlns:a16="http://schemas.microsoft.com/office/drawing/2014/main" id="{549AB84B-1695-63D9-4CC5-393D1DA5D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4613"/>
          <a:stretch>
            <a:fillRect/>
          </a:stretch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Obrázek 4" descr="Obsah obrázku interiér, nábytek, zeď, stůl&#10;&#10;Obsah generovaný pomocí AI může být nesprávný.">
            <a:extLst>
              <a:ext uri="{FF2B5EF4-FFF2-40B4-BE49-F238E27FC236}">
                <a16:creationId xmlns:a16="http://schemas.microsoft.com/office/drawing/2014/main" id="{FE5073E4-414A-7672-E358-AF2A4088BA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586" r="-2" b="25499"/>
          <a:stretch>
            <a:fillRect/>
          </a:stretch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32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9"/>
    </mc:Choice>
    <mc:Fallback xmlns="">
      <p:transition spd="slow" advTm="707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57</Words>
  <Application>Microsoft Office PowerPoint</Application>
  <PresentationFormat>Širokoúhlá obrazovka</PresentationFormat>
  <Paragraphs>21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Motiv systému Office</vt:lpstr>
      <vt:lpstr>Cesta ke konci - Bohuslav Reynek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Příjezd do Petrkova</vt:lpstr>
      <vt:lpstr>Zámek</vt:lpstr>
      <vt:lpstr>Aktivity</vt:lpstr>
      <vt:lpstr>Příjezd do Havlíčkova Brodu</vt:lpstr>
      <vt:lpstr>Galerie</vt:lpstr>
      <vt:lpstr>Aktivity</vt:lpstr>
      <vt:lpstr>Konec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Cesta ke konci - Bohuslav Reynek</dc:title>
  <dc:creator>Vachovcová Alena, Mgr.</dc:creator>
  <cp:lastModifiedBy>Matoušková Renáta</cp:lastModifiedBy>
  <cp:revision>226</cp:revision>
  <dcterms:created xsi:type="dcterms:W3CDTF">2025-11-07T11:51:57Z</dcterms:created>
  <dcterms:modified xsi:type="dcterms:W3CDTF">2026-01-23T10:07:45Z</dcterms:modified>
</cp:coreProperties>
</file>